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B7587-5B99-4778-8DE8-41940C96EA8C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6400D-5867-4EA3-9C54-66D0E8000F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302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142D9-4945-4E6E-BF4D-AC4F10FD24E2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814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E64-8509-44F4-B89A-03BBFC326E30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58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4198-0DB4-4EC8-A4BF-555CA4182CD9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39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E577F-27FC-4F26-9929-03C0EA146E5B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394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0CDD-3FE7-41CA-B69D-B2481FAB564A}" type="datetime1">
              <a:rPr lang="en-IN" smtClean="0"/>
              <a:t>07-07-2023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59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15C5-15A0-43B3-9C7E-B88E77340F47}" type="datetime1">
              <a:rPr lang="en-IN" smtClean="0"/>
              <a:t>07-07-2023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35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0EC7-9BC8-4F2E-BC5D-A89DB4E7A1A1}" type="datetime1">
              <a:rPr lang="en-IN" smtClean="0"/>
              <a:t>07-07-2023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4033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B5DC-B14A-45B7-B730-18ED06995E44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12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5783575-9123-4950-8B00-AFD394577506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007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6944-53D1-470C-9349-A70D11A65C11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14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F5FC-87C0-4A5A-9F60-95882AD00529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36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D58D2-13CE-46EC-A3FE-F8A5E81E840C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Prepared by Sharika T R, SNGCE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BF5BE89-5318-4E17-BE76-A1EA73715EBE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4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CC9C19-705E-BC90-17E4-FCF0F9306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5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64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BFA60-3704-BFC1-8794-B88D27119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237D5-F0B8-F8F6-5AC3-24C050D5E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dirty="0"/>
              <a:t>I am Sharika T R</a:t>
            </a:r>
          </a:p>
          <a:p>
            <a:pPr marL="0" indent="0" algn="ctr">
              <a:buNone/>
            </a:pPr>
            <a:r>
              <a:rPr lang="en-US" sz="2800" dirty="0"/>
              <a:t>Assistant Professor, CSE</a:t>
            </a:r>
          </a:p>
          <a:p>
            <a:pPr marL="0" indent="0" algn="ctr">
              <a:buNone/>
            </a:pPr>
            <a:r>
              <a:rPr lang="en-US" sz="2800" dirty="0"/>
              <a:t>Sree Narayana </a:t>
            </a:r>
            <a:r>
              <a:rPr lang="en-US" sz="2800" dirty="0" err="1"/>
              <a:t>Gurukulam</a:t>
            </a:r>
            <a:r>
              <a:rPr lang="en-US" sz="2800" dirty="0"/>
              <a:t> College of Engineering </a:t>
            </a:r>
          </a:p>
          <a:p>
            <a:pPr marL="0" indent="0" algn="ctr">
              <a:buNone/>
            </a:pPr>
            <a:r>
              <a:rPr lang="en-US" sz="2800" dirty="0"/>
              <a:t>Ernakulam</a:t>
            </a:r>
          </a:p>
          <a:p>
            <a:pPr marL="0" indent="0" algn="ctr">
              <a:buNone/>
            </a:pPr>
            <a:r>
              <a:rPr lang="en-US" sz="2800" dirty="0"/>
              <a:t>sharika100@gmail.com</a:t>
            </a:r>
          </a:p>
          <a:p>
            <a:pPr marL="0" indent="0" algn="ctr">
              <a:buNone/>
            </a:pPr>
            <a:r>
              <a:rPr lang="en-US" sz="2800" dirty="0"/>
              <a:t>www.sharikatr.in</a:t>
            </a:r>
          </a:p>
          <a:p>
            <a:pPr marL="0" indent="0" algn="ctr">
              <a:buNone/>
            </a:pPr>
            <a:endParaRPr lang="en-US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963083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DAC3F-6E60-DFD3-3123-5BB75FA9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Semester Examination Pattern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D11AE-E86A-8843-912C-778618ECB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PART A</a:t>
            </a:r>
          </a:p>
          <a:p>
            <a:pPr lvl="1"/>
            <a:r>
              <a:rPr lang="en-US" dirty="0">
                <a:sym typeface="+mn-ea"/>
              </a:rPr>
              <a:t>10 questions with 2 questions from each module, </a:t>
            </a:r>
          </a:p>
          <a:p>
            <a:pPr lvl="1"/>
            <a:r>
              <a:rPr lang="en-US" dirty="0">
                <a:sym typeface="+mn-ea"/>
              </a:rPr>
              <a:t>having 3 marks for each question</a:t>
            </a:r>
          </a:p>
          <a:p>
            <a:pPr lvl="1"/>
            <a:r>
              <a:rPr lang="en-US" dirty="0">
                <a:sym typeface="+mn-ea"/>
              </a:rPr>
              <a:t>should answer all questions</a:t>
            </a:r>
          </a:p>
          <a:p>
            <a:pPr lvl="0"/>
            <a:r>
              <a:rPr lang="en-US" sz="3600" dirty="0"/>
              <a:t>Part B </a:t>
            </a:r>
          </a:p>
          <a:p>
            <a:pPr lvl="1"/>
            <a:r>
              <a:rPr lang="en-US" dirty="0">
                <a:sym typeface="+mn-ea"/>
              </a:rPr>
              <a:t>contains 2 questions from each module of which a student should answer any one. </a:t>
            </a:r>
          </a:p>
          <a:p>
            <a:pPr lvl="1"/>
            <a:r>
              <a:rPr lang="en-US" dirty="0">
                <a:sym typeface="+mn-ea"/>
              </a:rPr>
              <a:t>Each question can have maximum 2 sub-divisions and carries 14 marks.</a:t>
            </a:r>
            <a:endParaRPr lang="en-US" sz="36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3219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509C0-EB09-64DC-60B1-A56DA3CD1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 </a:t>
            </a:r>
            <a:endParaRPr lang="en-IN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1B7A4CD-BF84-B613-F21B-78A9C08290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69" y="2028146"/>
            <a:ext cx="11972193" cy="355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52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A4E4D-A758-8690-9DED-34A1A7ED0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/>
              <a:t>QUESTION TYPE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A6435-863E-C140-198A-C4E0F269D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95E8D578-1503-D942-46C2-6A409A2A6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2015732"/>
            <a:ext cx="9964251" cy="455999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120194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609FD-7273-0467-1DAA-0A99E9697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AC850-757F-D7C6-A407-795A6516C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9971D9-C68E-65DA-F934-A7F43BDAA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85" y="161925"/>
            <a:ext cx="11695430" cy="653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92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580BD-CD79-D26A-2340-B747BC4F3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D6BB48-65D8-148A-8683-18709FA89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027" y="2048546"/>
            <a:ext cx="11720456" cy="334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85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75230-42C5-DA0E-63A4-510FBBB62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551" y="804519"/>
            <a:ext cx="2657303" cy="1049235"/>
          </a:xfrm>
        </p:spPr>
        <p:txBody>
          <a:bodyPr/>
          <a:lstStyle/>
          <a:p>
            <a:r>
              <a:rPr lang="en-IN" u="sng" dirty="0"/>
              <a:t>QUESTION TYPE 1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7FF61-4FFA-70CD-5DA5-5F5B40317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23EC550-EEE3-1E31-A650-81FEBB93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3DFFC921-1849-F56C-AFCC-783A6D396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744" y="2364423"/>
            <a:ext cx="5123555" cy="345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7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4366D-0BE1-3B96-B56E-8F2D9C072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4041" y="804519"/>
            <a:ext cx="2705877" cy="1049235"/>
          </a:xfrm>
        </p:spPr>
        <p:txBody>
          <a:bodyPr/>
          <a:lstStyle/>
          <a:p>
            <a:r>
              <a:rPr lang="en-IN" u="sng" dirty="0"/>
              <a:t>QUESTION TYPE 2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A5923-5707-1DE6-2E6B-DB0EE581E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06BE7279-10AF-19CF-3D34-778DC8081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200"/>
            <a:ext cx="8071485" cy="1137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1855810A-B9B0-1F79-B441-0B565EA20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143000"/>
            <a:ext cx="8751570" cy="239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5" descr="2">
            <a:extLst>
              <a:ext uri="{FF2B5EF4-FFF2-40B4-BE49-F238E27FC236}">
                <a16:creationId xmlns:a16="http://schemas.microsoft.com/office/drawing/2014/main" id="{1EA66A25-4FD6-F4F5-267C-1AD453859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8865" y="3540760"/>
            <a:ext cx="7681595" cy="338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23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A6F03-B761-90AC-A290-DA1D82643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1059" y="804519"/>
            <a:ext cx="2257439" cy="1049235"/>
          </a:xfrm>
        </p:spPr>
        <p:txBody>
          <a:bodyPr>
            <a:normAutofit/>
          </a:bodyPr>
          <a:lstStyle/>
          <a:p>
            <a:r>
              <a:rPr lang="en-IN" u="sng" dirty="0"/>
              <a:t>QUESTION TYPE 3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51754-1115-D704-FA08-DAA9C3805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BDD9982-0F93-B0B4-1215-96D9D197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9230360" cy="1434465"/>
          </a:xfrm>
          <a:prstGeom prst="rect">
            <a:avLst/>
          </a:prstGeom>
        </p:spPr>
      </p:pic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1C244E35-75B1-FF3C-97FA-9FF1F3A4B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434465"/>
            <a:ext cx="8836660" cy="26365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FC465B-48AB-A2CB-B88A-80BE02949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343400"/>
            <a:ext cx="9812020" cy="21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20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DE411-E50C-53DA-536B-14581A31E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2497" y="804519"/>
            <a:ext cx="2295331" cy="1049235"/>
          </a:xfrm>
        </p:spPr>
        <p:txBody>
          <a:bodyPr/>
          <a:lstStyle/>
          <a:p>
            <a:r>
              <a:rPr lang="en-IN" u="sng" dirty="0"/>
              <a:t>QUESTION </a:t>
            </a:r>
            <a:r>
              <a:rPr lang="en-IN" u="sng"/>
              <a:t>TYPE 4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BAFD0-97A0-3E48-E188-5D4C4513C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FFB8001-3C77-6217-2A57-635F27974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302" y="2940050"/>
            <a:ext cx="6761480" cy="343408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CA85260B-0172-40D9-6754-218450553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22" y="494272"/>
            <a:ext cx="9540875" cy="1521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6C5B9A82-7644-F719-6F2B-53ED23C54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22" y="2046304"/>
            <a:ext cx="9422130" cy="7880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8">
            <a:extLst>
              <a:ext uri="{FF2B5EF4-FFF2-40B4-BE49-F238E27FC236}">
                <a16:creationId xmlns:a16="http://schemas.microsoft.com/office/drawing/2014/main" id="{9D943E2E-C62C-F126-6216-ED08135F1A71}"/>
              </a:ext>
            </a:extLst>
          </p:cNvPr>
          <p:cNvSpPr txBox="1"/>
          <p:nvPr/>
        </p:nvSpPr>
        <p:spPr>
          <a:xfrm>
            <a:off x="181622" y="2940050"/>
            <a:ext cx="1249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ANSWER.</a:t>
            </a:r>
          </a:p>
        </p:txBody>
      </p:sp>
    </p:spTree>
    <p:extLst>
      <p:ext uri="{BB962C8B-B14F-4D97-AF65-F5344CB8AC3E}">
        <p14:creationId xmlns:p14="http://schemas.microsoft.com/office/powerpoint/2010/main" val="134613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00815-0AC3-DA34-C857-30CC2750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3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B7928-58FC-0D0F-6386-267324B80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5AAE42B-B0C8-1CCD-8230-6815C9CA6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52" y="1948841"/>
            <a:ext cx="11758295" cy="410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5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5B887-287A-01B6-717F-472F529FE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22" y="214604"/>
            <a:ext cx="10121793" cy="58388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1. In the following tables ADVISOR and </a:t>
            </a:r>
            <a:r>
              <a:rPr lang="en-US" dirty="0" err="1"/>
              <a:t>TAUGHTBYare</a:t>
            </a:r>
            <a:r>
              <a:rPr lang="en-US" dirty="0"/>
              <a:t> foreign </a:t>
            </a:r>
            <a:r>
              <a:rPr lang="en-US" dirty="0" err="1"/>
              <a:t>keyd</a:t>
            </a:r>
            <a:r>
              <a:rPr lang="en-US" dirty="0"/>
              <a:t> referring to the  table PROFESSOR. ROLLNO and COURSEID in ENROLLMENT refer to tables with  primary keys of the same name. </a:t>
            </a:r>
          </a:p>
          <a:p>
            <a:pPr marL="0" indent="0">
              <a:buNone/>
            </a:pPr>
            <a:r>
              <a:rPr lang="en-US" dirty="0"/>
              <a:t>STUDENT(ROLLNO, NAME, AGE, GENDER, ADDRESS, ADVISOR) </a:t>
            </a:r>
          </a:p>
          <a:p>
            <a:pPr marL="0" indent="0">
              <a:buNone/>
            </a:pPr>
            <a:r>
              <a:rPr lang="en-US" dirty="0"/>
              <a:t>COURSE(COURSEID, CNAME, TAUGHTBY, CREDITS) </a:t>
            </a:r>
          </a:p>
          <a:p>
            <a:pPr marL="0" indent="0">
              <a:buNone/>
            </a:pPr>
            <a:r>
              <a:rPr lang="en-US" dirty="0"/>
              <a:t>PROFESSOR(PROFID,PNAME, PHONE) </a:t>
            </a:r>
          </a:p>
          <a:p>
            <a:pPr marL="0" indent="0">
              <a:buNone/>
            </a:pPr>
            <a:r>
              <a:rPr lang="en-US" dirty="0"/>
              <a:t>ENROLLMENT(ROLLNO, COURSEID, GRADE) </a:t>
            </a:r>
          </a:p>
          <a:p>
            <a:pPr marL="0" indent="0">
              <a:buNone/>
            </a:pPr>
            <a:r>
              <a:rPr lang="en-US" dirty="0"/>
              <a:t>Write SQL expressions for the following queries: 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)Names of courses taught by ‘Prof. Raju’. </a:t>
            </a:r>
          </a:p>
          <a:p>
            <a:pPr marL="0" indent="0">
              <a:buNone/>
            </a:pPr>
            <a:r>
              <a:rPr lang="en-US" dirty="0"/>
              <a:t>(ii)Names of students who have not enrolled for any course taught by ‘Prof. Ganapathy’. </a:t>
            </a:r>
          </a:p>
          <a:p>
            <a:pPr marL="0" indent="0">
              <a:buNone/>
            </a:pPr>
            <a:r>
              <a:rPr lang="en-US" dirty="0"/>
              <a:t>(iii)For each course, name of the course and number of students enrolled for the course.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BDBBB0A-D1BA-26A0-D03A-89385D922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9720" y="944478"/>
            <a:ext cx="2257439" cy="1049235"/>
          </a:xfrm>
        </p:spPr>
        <p:txBody>
          <a:bodyPr>
            <a:normAutofit/>
          </a:bodyPr>
          <a:lstStyle/>
          <a:p>
            <a:r>
              <a:rPr lang="en-IN" u="sng" dirty="0"/>
              <a:t>QUESTION TYPE 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0463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CCBDC-6FA2-135E-22CF-A79842646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BB13F-F6B8-C047-5C8A-017FAE38A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47CF70CD-5BC2-B9CC-FC7E-DA3541361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082" y="239408"/>
            <a:ext cx="9073515" cy="2270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30C3AF-AD6D-50FE-BA41-8D8F7BBE0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542" y="2520963"/>
            <a:ext cx="9098915" cy="3075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7293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28519-3738-4E35-D32E-1F6CC4F48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2. Suppose that we have an ordered file with 400,000 records stored on a disk with block size 4,096 bytes. File records are of fixed size and are </a:t>
            </a:r>
            <a:r>
              <a:rPr lang="en-US" sz="2800" dirty="0" err="1"/>
              <a:t>unspanned,with</a:t>
            </a:r>
            <a:r>
              <a:rPr lang="en-US" sz="2800" dirty="0"/>
              <a:t> record length 200 bytes. How many blocks are needed for the file? Approximately, how many block accesses are required for a binary search in this file? On an average, how many block accesses are required for a linear search, if the file is nonordered?</a:t>
            </a:r>
          </a:p>
          <a:p>
            <a:endParaRPr lang="en-IN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501AA6F-2341-65B1-11CE-8338B59ED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804863"/>
            <a:ext cx="9604375" cy="1049337"/>
          </a:xfrm>
        </p:spPr>
        <p:txBody>
          <a:bodyPr>
            <a:normAutofit/>
          </a:bodyPr>
          <a:lstStyle/>
          <a:p>
            <a:r>
              <a:rPr lang="en-IN" u="sng" dirty="0"/>
              <a:t>QUESTION TYPE 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6200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27F28-FC99-F07C-B9B9-288EA7308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BCB37-7E6C-9B64-05F8-5975B9C66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15" descr="12">
            <a:extLst>
              <a:ext uri="{FF2B5EF4-FFF2-40B4-BE49-F238E27FC236}">
                <a16:creationId xmlns:a16="http://schemas.microsoft.com/office/drawing/2014/main" id="{68D4E07E-D817-F17A-4132-7404AD61F8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782"/>
          <a:stretch>
            <a:fillRect/>
          </a:stretch>
        </p:blipFill>
        <p:spPr>
          <a:xfrm>
            <a:off x="241300" y="0"/>
            <a:ext cx="7904480" cy="2873375"/>
          </a:xfrm>
          <a:prstGeom prst="rect">
            <a:avLst/>
          </a:prstGeom>
        </p:spPr>
      </p:pic>
      <p:pic>
        <p:nvPicPr>
          <p:cNvPr id="5" name="Picture 15" descr="12">
            <a:extLst>
              <a:ext uri="{FF2B5EF4-FFF2-40B4-BE49-F238E27FC236}">
                <a16:creationId xmlns:a16="http://schemas.microsoft.com/office/drawing/2014/main" id="{12DC941E-B469-3C49-8C69-C04C022523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769"/>
          <a:stretch>
            <a:fillRect/>
          </a:stretch>
        </p:blipFill>
        <p:spPr>
          <a:xfrm>
            <a:off x="241300" y="2848610"/>
            <a:ext cx="7903845" cy="400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97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EFDC3-1180-44D0-4873-555E15831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4</a:t>
            </a:r>
            <a:endParaRPr lang="en-IN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E0983F09-A94D-68F5-4108-CC194C6202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442" y="2248865"/>
            <a:ext cx="11534072" cy="315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49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E9CB4-FE65-0B3D-9DD5-7075D1674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9" y="485192"/>
            <a:ext cx="10467025" cy="4981153"/>
          </a:xfrm>
        </p:spPr>
        <p:txBody>
          <a:bodyPr>
            <a:normAutofit/>
          </a:bodyPr>
          <a:lstStyle/>
          <a:p>
            <a:r>
              <a:rPr lang="en-US" sz="2400" u="sng" dirty="0"/>
              <a:t>Question Type 1</a:t>
            </a:r>
          </a:p>
          <a:p>
            <a:r>
              <a:rPr lang="en-US" sz="2400" dirty="0"/>
              <a:t>Given R(A,B,C,D,E) with the set of FDs, F = {AB→CD, ABC →E, C →A}. </a:t>
            </a:r>
          </a:p>
          <a:p>
            <a:r>
              <a:rPr lang="en-US" sz="2400" dirty="0" err="1"/>
              <a:t>i</a:t>
            </a:r>
            <a:r>
              <a:rPr lang="en-US" sz="2400" dirty="0"/>
              <a:t>)Find any two candidate keys of R (3)</a:t>
            </a:r>
          </a:p>
          <a:p>
            <a:r>
              <a:rPr lang="en-US" sz="2400" dirty="0"/>
              <a:t>ii)What is the normal form of R? Justify your answer. (6)</a:t>
            </a:r>
          </a:p>
          <a:p>
            <a:endParaRPr lang="en-IN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ED2DAC-4708-BC76-A3BB-14C9195761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172901"/>
            <a:ext cx="5062220" cy="29578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100">
            <a:extLst>
              <a:ext uri="{FF2B5EF4-FFF2-40B4-BE49-F238E27FC236}">
                <a16:creationId xmlns:a16="http://schemas.microsoft.com/office/drawing/2014/main" id="{B27D8D4E-EF2F-9A67-00B5-83FFB52DC4DB}"/>
              </a:ext>
            </a:extLst>
          </p:cNvPr>
          <p:cNvSpPr txBox="1"/>
          <p:nvPr/>
        </p:nvSpPr>
        <p:spPr>
          <a:xfrm>
            <a:off x="5285896" y="2750612"/>
            <a:ext cx="6803390" cy="3477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00000A"/>
              </a:solidFill>
              <a:latin typeface="Times New Roman" panose="02020603050405020304" charset="0"/>
              <a:cs typeface="TimesNewRomanPS-BoldMT" charset="0"/>
            </a:endParaRPr>
          </a:p>
          <a:p>
            <a:r>
              <a:rPr lang="en-US" sz="2800" dirty="0"/>
              <a:t>ii) AB→CD   //SK(AB) determines prime(C)or non prime(D) allowed in 3NF </a:t>
            </a:r>
          </a:p>
          <a:p>
            <a:r>
              <a:rPr lang="en-US" sz="2800" dirty="0"/>
              <a:t>ABC →E 	  // SK(AB) determines non prime(E) allowed in 3NF</a:t>
            </a:r>
          </a:p>
          <a:p>
            <a:r>
              <a:rPr lang="en-US" sz="2800" dirty="0"/>
              <a:t>C →A		  //Prime(C) determine Prime(C) allowed in 3NF</a:t>
            </a:r>
          </a:p>
          <a:p>
            <a:r>
              <a:rPr lang="en-US" sz="2800" dirty="0"/>
              <a:t>So this is in 3NF</a:t>
            </a:r>
          </a:p>
        </p:txBody>
      </p:sp>
    </p:spTree>
    <p:extLst>
      <p:ext uri="{BB962C8B-B14F-4D97-AF65-F5344CB8AC3E}">
        <p14:creationId xmlns:p14="http://schemas.microsoft.com/office/powerpoint/2010/main" val="252167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6DC79-795B-1241-6300-864C6CA9F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u="sng" dirty="0"/>
              <a:t>Question Type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AE86A-6902-7A99-5763-B34FA2136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Given a relation R(A,B,C). Find the minimal cover of the set of functional dependencies given; </a:t>
            </a:r>
          </a:p>
          <a:p>
            <a:pPr marL="0" indent="0">
              <a:buNone/>
            </a:pPr>
            <a:r>
              <a:rPr lang="en-US" sz="3200" dirty="0"/>
              <a:t>     F= {A→BC, B→C, A→B, AB→C}</a:t>
            </a:r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966274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36204-BDA6-A0B6-DECA-3386453D2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u="sng" dirty="0"/>
              <a:t>Question Type 3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476D2-6861-4CA2-9EA2-8E4F6530F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Consider the relation R = {A, B, C, D, E, F, G, H} and the set of functional dependencies F = {A→DE, B→F, AB→C, C→GH, G→H}. What is the key for R? Decompose R into 2NF and then 3NF relations. 	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477475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02362-90F2-3A48-388E-E9CB10F8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u="sng" dirty="0"/>
              <a:t>Question Type 4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4D1CB-BF83-CBCB-F578-4D7896608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Suppose that we decompose the schema R = (A, B, C, D, E) into </a:t>
            </a:r>
          </a:p>
          <a:p>
            <a:r>
              <a:rPr lang="en-US" sz="2800" dirty="0"/>
              <a:t>R1(A, B, C) </a:t>
            </a:r>
          </a:p>
          <a:p>
            <a:r>
              <a:rPr lang="en-US" sz="2800" dirty="0"/>
              <a:t>R2(A, D, E) </a:t>
            </a:r>
          </a:p>
          <a:p>
            <a:r>
              <a:rPr lang="en-US" sz="2800" dirty="0"/>
              <a:t>Test whether the given decomposition is a lossless-join decomposition, if the following set 	F of functional dependencies holds in R: </a:t>
            </a:r>
          </a:p>
          <a:p>
            <a:r>
              <a:rPr lang="en-US" sz="2800" dirty="0"/>
              <a:t>F= {A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2800" dirty="0"/>
              <a:t>BC, 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2800" dirty="0"/>
              <a:t>E, B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2800" dirty="0"/>
              <a:t>D, 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2800" dirty="0"/>
              <a:t>A} 	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254815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CB4DD-C179-E54B-197E-217E08C1F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5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590BD78-85AE-1ECA-F677-EB62B24FB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1463" y="1960141"/>
            <a:ext cx="8449073" cy="409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79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2584-ED79-A20A-58CF-C8DDC8ED3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/>
              <a:t>Question Type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A28C7-9DBA-A6BE-02BB-254C37555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Determine if the following schedule is conflict serializable. Is the schedule recoverable? Is the schedule cascade-less? Justify your answers. </a:t>
            </a:r>
          </a:p>
          <a:p>
            <a:pPr marL="0" indent="0">
              <a:buNone/>
            </a:pPr>
            <a:r>
              <a:rPr lang="en-US" sz="2800" dirty="0"/>
              <a:t>r1(X), r2(Z), r1(Z), r3(X), r3(Y ), w1(X), c1, w3(Y), c3, r2(Y), w2(Z), w2(Y), c2 </a:t>
            </a:r>
          </a:p>
          <a:p>
            <a:r>
              <a:rPr lang="en-US" sz="2800" dirty="0"/>
              <a:t>(Note: </a:t>
            </a:r>
            <a:r>
              <a:rPr lang="en-US" sz="2800" dirty="0" err="1"/>
              <a:t>ri</a:t>
            </a:r>
            <a:r>
              <a:rPr lang="en-US" sz="2800" dirty="0"/>
              <a:t>(X)/</a:t>
            </a:r>
            <a:r>
              <a:rPr lang="en-US" sz="2800" dirty="0" err="1"/>
              <a:t>wi</a:t>
            </a:r>
            <a:r>
              <a:rPr lang="en-US" sz="2800" dirty="0"/>
              <a:t>(X) means transaction </a:t>
            </a:r>
            <a:r>
              <a:rPr lang="en-US" sz="2800" dirty="0" err="1"/>
              <a:t>Ti</a:t>
            </a:r>
            <a:r>
              <a:rPr lang="en-US" sz="2800" dirty="0"/>
              <a:t> issues read/write on item X; ci  means transaction </a:t>
            </a:r>
            <a:r>
              <a:rPr lang="en-US" sz="2800" dirty="0" err="1"/>
              <a:t>Ti</a:t>
            </a:r>
            <a:r>
              <a:rPr lang="en-US" sz="2800" dirty="0"/>
              <a:t> commits.)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363955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D3154-AE11-0D28-A9A5-61F4DD0C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/>
              <a:t>Question Type 2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20467-1EE0-D188-AF9E-931142CAA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 Illustrate two-phase locking with a schedule containing three transactions. Argue that 2PL ensures serializability. Also argue that 2Pl can lead to deadlock.</a:t>
            </a:r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46585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2D35F3-1B40-8C62-EA77-A026ACA6F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ALL THE BEST FOR YOUR EXAMINATION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CC1A60-4481-C2D2-379C-E53297F41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513970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83</TotalTime>
  <Words>799</Words>
  <Application>Microsoft Office PowerPoint</Application>
  <PresentationFormat>Widescreen</PresentationFormat>
  <Paragraphs>65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Gill Sans MT</vt:lpstr>
      <vt:lpstr>Times New Roman</vt:lpstr>
      <vt:lpstr>Gallery</vt:lpstr>
      <vt:lpstr>PowerPoint Presentation</vt:lpstr>
      <vt:lpstr>ABOUT ME</vt:lpstr>
      <vt:lpstr>End Semester Examination Pattern</vt:lpstr>
      <vt:lpstr>Module 1 </vt:lpstr>
      <vt:lpstr>QUESTION TYPE 1</vt:lpstr>
      <vt:lpstr>PowerPoint Presentation</vt:lpstr>
      <vt:lpstr>Module 2</vt:lpstr>
      <vt:lpstr>QUESTION TYPE 1</vt:lpstr>
      <vt:lpstr>QUESTION TYPE 2</vt:lpstr>
      <vt:lpstr>QUESTION TYPE 3</vt:lpstr>
      <vt:lpstr>QUESTION TYPE 4</vt:lpstr>
      <vt:lpstr>MODULE 3</vt:lpstr>
      <vt:lpstr>QUESTION TYPE 1</vt:lpstr>
      <vt:lpstr>PowerPoint Presentation</vt:lpstr>
      <vt:lpstr>QUESTION TYPE 2</vt:lpstr>
      <vt:lpstr>PowerPoint Presentation</vt:lpstr>
      <vt:lpstr>MODULE 4</vt:lpstr>
      <vt:lpstr>PowerPoint Presentation</vt:lpstr>
      <vt:lpstr>Question Type 2</vt:lpstr>
      <vt:lpstr>Question Type 3</vt:lpstr>
      <vt:lpstr>Question Type 4</vt:lpstr>
      <vt:lpstr>MODULE 5</vt:lpstr>
      <vt:lpstr>Question Type 1</vt:lpstr>
      <vt:lpstr>Question Type 2</vt:lpstr>
      <vt:lpstr>ALL THE BEST FOR YOUR EXAMINATION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sharika t r</dc:creator>
  <cp:lastModifiedBy>sharika t r</cp:lastModifiedBy>
  <cp:revision>2</cp:revision>
  <dcterms:created xsi:type="dcterms:W3CDTF">2023-07-07T05:02:51Z</dcterms:created>
  <dcterms:modified xsi:type="dcterms:W3CDTF">2023-07-07T06:26:21Z</dcterms:modified>
</cp:coreProperties>
</file>